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74" r:id="rId2"/>
    <p:sldMasterId id="2147483692" r:id="rId3"/>
    <p:sldMasterId id="2147483727" r:id="rId4"/>
    <p:sldMasterId id="2147483763" r:id="rId5"/>
    <p:sldMasterId id="2147483815" r:id="rId6"/>
    <p:sldMasterId id="2147483827" r:id="rId7"/>
    <p:sldMasterId id="2147483845" r:id="rId8"/>
  </p:sldMasterIdLst>
  <p:sldIdLst>
    <p:sldId id="256" r:id="rId9"/>
    <p:sldId id="257" r:id="rId10"/>
    <p:sldId id="258" r:id="rId11"/>
    <p:sldId id="260" r:id="rId12"/>
    <p:sldId id="259" r:id="rId13"/>
    <p:sldId id="266" r:id="rId14"/>
    <p:sldId id="267" r:id="rId15"/>
    <p:sldId id="261" r:id="rId16"/>
    <p:sldId id="264"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March 31, 2022</a:t>
            </a:fld>
            <a:endParaRPr lang="en-US" dirty="0"/>
          </a:p>
        </p:txBody>
      </p:sp>
    </p:spTree>
    <p:extLst>
      <p:ext uri="{BB962C8B-B14F-4D97-AF65-F5344CB8AC3E}">
        <p14:creationId xmlns:p14="http://schemas.microsoft.com/office/powerpoint/2010/main" val="3119026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Thursday, March 31, 2022</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930539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158890182"/>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882425669"/>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415487721"/>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689912909"/>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225454192"/>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114959027"/>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90849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059974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10608958" y="5870575"/>
            <a:ext cx="551167" cy="377825"/>
          </a:xfr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261493700"/>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75237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Thursday, March 31, 2022</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5760461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600184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1351451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Thursday, March 31,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9383304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Thursday, March 31,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1327817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EE14D2D-B1AF-4197-82D6-FC1F8BD05681}" type="datetime2">
              <a:rPr lang="en-US" smtClean="0"/>
              <a:t>Thursday, March 31,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89121311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4105584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000737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932067533"/>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253286405"/>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9239869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8956900" y="5037663"/>
            <a:ext cx="551167" cy="279400"/>
          </a:xfrm>
        </p:spPr>
        <p:txBody>
          <a:bodyPr/>
          <a:lstStyle/>
          <a:p>
            <a:fld id="{0D309695-DEC3-40DA-9DF5-330280C9D0E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9279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780565239"/>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865659569"/>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006316277"/>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891547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9339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018551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8290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39414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Thursday, March 31,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23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Thursday, March 31,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6366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Thursday, March 31,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82125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0760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March 31, 2022</a:t>
            </a:fld>
            <a:endParaRPr lang="en-US" dirty="0"/>
          </a:p>
        </p:txBody>
      </p:sp>
    </p:spTree>
    <p:extLst>
      <p:ext uri="{BB962C8B-B14F-4D97-AF65-F5344CB8AC3E}">
        <p14:creationId xmlns:p14="http://schemas.microsoft.com/office/powerpoint/2010/main" val="1391636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70084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93783998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194379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973139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70186769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9236844"/>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1738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9782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5177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8457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Thursday, March 31, 2022</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100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527524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00092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893799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Thursday, March 31,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9482653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15F02D0-6806-43AF-9888-2359BF40C204}" type="datetime2">
              <a:rPr lang="en-US" smtClean="0"/>
              <a:t>Thursday, March 31, 2022</a:t>
            </a:fld>
            <a:endParaRPr lang="en-US"/>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98505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EE14D2D-B1AF-4197-82D6-FC1F8BD05681}" type="datetime2">
              <a:rPr lang="en-US" smtClean="0"/>
              <a:t>Thursday, March 31, 2022</a:t>
            </a:fld>
            <a:endParaRPr lang="en-US"/>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144878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8771CEB-9838-4245-91B8-EFBAFE2D8B44}" type="datetime2">
              <a:rPr lang="en-US" smtClean="0"/>
              <a:t>Thursday, March 31, 2022</a:t>
            </a:fld>
            <a:endParaRPr lang="en-US"/>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712147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2133529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65526107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104071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Thursday, March 31, 2022</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11241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62611603"/>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480307378"/>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4"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88554414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4"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588707947"/>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97504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491519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51306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1104093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172055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573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Thursday, March 31, 2022</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734134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Thursday, March 31,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08011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Thursday, March 31,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1069322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Thursday, March 31,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550447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419881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424034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030288923"/>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759734874"/>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4189149"/>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255714541"/>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1857085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Thursday, March 31, 2022</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888336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4" name="Footer Placeholder 3"/>
          <p:cNvSpPr>
            <a:spLocks noGrp="1"/>
          </p:cNvSpPr>
          <p:nvPr>
            <p:ph type="ftr" sz="quarter" idx="11"/>
          </p:nvPr>
        </p:nvSpPr>
        <p:spPr/>
        <p:txBody>
          <a:bodyPr/>
          <a:lstStyle/>
          <a:p>
            <a:r>
              <a:rPr lang="en-US" spc="200"/>
              <a:t>Sample Footer Text</a:t>
            </a:r>
            <a:endParaRPr lang="en-US" spc="200" dirty="0"/>
          </a:p>
        </p:txBody>
      </p:sp>
      <p:sp>
        <p:nvSpPr>
          <p:cNvPr id="5" name="Slide Number Placeholder 4"/>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57609778"/>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643620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6754205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6674520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5830774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650222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56904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Thursday, March 31,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216913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Thursday, March 31,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891351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Thursday, March 31,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9221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Thursday, March 31, 2022</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748121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841423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1D3F6BF-A585-41F8-88DF-7E5D069F892A}" type="datetime2">
              <a:rPr lang="en-US" smtClean="0"/>
              <a:t>Thursday, March 31, 2022</a:t>
            </a:fld>
            <a:endParaRPr lang="en-US"/>
          </a:p>
        </p:txBody>
      </p:sp>
      <p:sp>
        <p:nvSpPr>
          <p:cNvPr id="6" name="Footer Placeholder 5"/>
          <p:cNvSpPr>
            <a:spLocks noGrp="1"/>
          </p:cNvSpPr>
          <p:nvPr>
            <p:ph type="ftr" sz="quarter" idx="11"/>
          </p:nvPr>
        </p:nvSpPr>
        <p:spPr>
          <a:xfrm>
            <a:off x="1141412" y="5883275"/>
            <a:ext cx="5105400" cy="365125"/>
          </a:xfrm>
        </p:spPr>
        <p:txBody>
          <a:bodyPr/>
          <a:lstStyle/>
          <a:p>
            <a:r>
              <a:rPr lang="en-US"/>
              <a:t>Sample Footer Text</a:t>
            </a:r>
          </a:p>
        </p:txBody>
      </p:sp>
      <p:sp>
        <p:nvSpPr>
          <p:cNvPr id="7" name="Slide Number Placeholder 6"/>
          <p:cNvSpPr>
            <a:spLocks noGrp="1"/>
          </p:cNvSpPr>
          <p:nvPr>
            <p:ph type="sldNum" sz="quarter" idx="12"/>
          </p:nvPr>
        </p:nvSpPr>
        <p:spPr>
          <a:xfrm>
            <a:off x="10742612" y="5883275"/>
            <a:ext cx="322567" cy="365125"/>
          </a:xfrm>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699358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6" name="Footer Placeholder 5"/>
          <p:cNvSpPr>
            <a:spLocks noGrp="1"/>
          </p:cNvSpPr>
          <p:nvPr>
            <p:ph type="ftr" sz="quarter" idx="11"/>
          </p:nvPr>
        </p:nvSpPr>
        <p:spPr/>
        <p:txBody>
          <a:bodyPr/>
          <a:lstStyle/>
          <a:p>
            <a:r>
              <a:rPr lang="en-US" spc="200"/>
              <a:t>Sample Footer Text</a:t>
            </a:r>
            <a:endParaRPr lang="en-US" spc="200" dirty="0"/>
          </a:p>
        </p:txBody>
      </p:sp>
      <p:sp>
        <p:nvSpPr>
          <p:cNvPr id="7" name="Slide Number Placeholder 6"/>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061911656"/>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313705404"/>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7171605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577666873"/>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758010687"/>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649298795"/>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56761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44977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Thursday, March 31, 2022</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3940152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1437664" y="798973"/>
            <a:ext cx="811019" cy="503578"/>
          </a:xfrm>
        </p:spPr>
        <p:txBody>
          <a:bodyPr/>
          <a:lstStyle/>
          <a:p>
            <a:fld id="{0D309695-DEC3-40DA-9DF5-330280C9D0E8}"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36632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10835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07762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66179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Thursday, March 31,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74710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Thursday, March 31,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90906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Thursday, March 31,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79067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41476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1D3F6BF-A585-41F8-88DF-7E5D069F892A}" type="datetime2">
              <a:rPr lang="en-US" smtClean="0"/>
              <a:t>Thursday, March 31, 2022</a:t>
            </a:fld>
            <a:endParaRPr lang="en-US"/>
          </a:p>
        </p:txBody>
      </p:sp>
      <p:sp>
        <p:nvSpPr>
          <p:cNvPr id="6" name="Footer Placeholder 5"/>
          <p:cNvSpPr>
            <a:spLocks noGrp="1"/>
          </p:cNvSpPr>
          <p:nvPr>
            <p:ph type="ftr" sz="quarter" idx="11"/>
          </p:nvPr>
        </p:nvSpPr>
        <p:spPr>
          <a:xfrm>
            <a:off x="1447382" y="318640"/>
            <a:ext cx="5541004" cy="320931"/>
          </a:xfrm>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63251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F612A-4CB0-4F57-9A87-F049CECB184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922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Thursday, March 31, 2022</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8448528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97F40-C8F7-4897-A6B8-241042F913A9}"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98154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0801621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11"/>
          </p:nvPr>
        </p:nvSpPr>
        <p:spPr/>
        <p:txBody>
          <a:bodyPr/>
          <a:lstStyle/>
          <a:p>
            <a:r>
              <a:rPr lang="en-US" spc="200"/>
              <a:t>Sample Footer Text</a:t>
            </a:r>
            <a:endParaRPr lang="en-US" spc="200" dirty="0"/>
          </a:p>
        </p:txBody>
      </p:sp>
      <p:sp>
        <p:nvSpPr>
          <p:cNvPr id="6" name="Slide Number Placeholder 5"/>
          <p:cNvSpPr>
            <a:spLocks noGrp="1"/>
          </p:cNvSpPr>
          <p:nvPr>
            <p:ph type="sldNum" sz="quarter" idx="12"/>
          </p:nvPr>
        </p:nvSpPr>
        <p:spPr>
          <a:xfrm>
            <a:off x="10951856" y="5867131"/>
            <a:ext cx="551167" cy="365125"/>
          </a:xfrm>
        </p:spPr>
        <p:txBody>
          <a:body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0267835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DCA73-0A86-4195-A787-75037827079D}" type="datetime2">
              <a:rPr lang="en-US" smtClean="0"/>
              <a:t>Thursday, March 31,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9256731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75374-B296-498E-A935-80631EA9020D}"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1166447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8B728-214A-4ABC-8432-5B3A5A66A987}" type="datetime2">
              <a:rPr lang="en-US" smtClean="0"/>
              <a:t>Thursday, March 31, 2022</a:t>
            </a:fld>
            <a:endParaRPr lang="en-US" dirty="0"/>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8325501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5F02D0-6806-43AF-9888-2359BF40C204}" type="datetime2">
              <a:rPr lang="en-US" smtClean="0"/>
              <a:t>Thursday, March 31,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0630896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14D2D-B1AF-4197-82D6-FC1F8BD05681}" type="datetime2">
              <a:rPr lang="en-US" smtClean="0"/>
              <a:t>Thursday, March 31,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921342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771CEB-9838-4245-91B8-EFBAFE2D8B44}"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7266591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3F6BF-A585-41F8-88DF-7E5D069F892A}" type="datetime2">
              <a:rPr lang="en-US" smtClean="0"/>
              <a:t>Thursday, March 31,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16489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10.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4.jp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7.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theme" Target="../theme/theme8.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March 31, 2022</a:t>
            </a:fld>
            <a:endParaRPr lang="en-US" dirty="0"/>
          </a:p>
        </p:txBody>
      </p:sp>
    </p:spTree>
    <p:extLst>
      <p:ext uri="{BB962C8B-B14F-4D97-AF65-F5344CB8AC3E}">
        <p14:creationId xmlns:p14="http://schemas.microsoft.com/office/powerpoint/2010/main" val="3549966169"/>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20000"/>
        </a:lnSpc>
        <a:spcBef>
          <a:spcPts val="1000"/>
        </a:spcBef>
        <a:buFont typeface="Calibri Light" panose="020F0302020204030204" pitchFamily="34" charset="0"/>
        <a:buChar char="→"/>
        <a:defRPr sz="2200" kern="1200">
          <a:solidFill>
            <a:schemeClr val="tx2">
              <a:alpha val="55000"/>
            </a:schemeClr>
          </a:solidFill>
          <a:latin typeface="+mn-lt"/>
          <a:ea typeface="+mn-ea"/>
          <a:cs typeface="+mn-cs"/>
        </a:defRPr>
      </a:lvl1pPr>
      <a:lvl2pPr marL="9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2pPr>
      <a:lvl3pPr marL="13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3pPr>
      <a:lvl4pPr marL="18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4pPr>
      <a:lvl5pPr marL="22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3000315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608025928"/>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2485143239"/>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1365415369"/>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D309695-DEC3-40DA-9DF5-330280C9D0E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467642"/>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343705785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56C2ED-54A4-480D-B5C8-65C0D62359B9}" type="datetime2">
              <a:rPr lang="en-US" smtClean="0"/>
              <a:pPr/>
              <a:t>Thursday, March 31, 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pc="200"/>
              <a:t>Sample Footer Text</a:t>
            </a:r>
            <a:endParaRPr lang="en-US" spc="200"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309695-DEC3-40DA-9DF5-330280C9D0E8}" type="slidenum">
              <a:rPr lang="en-US" smtClean="0"/>
              <a:pPr/>
              <a:t>‹#›</a:t>
            </a:fld>
            <a:endParaRPr lang="en-US" dirty="0"/>
          </a:p>
        </p:txBody>
      </p:sp>
    </p:spTree>
    <p:extLst>
      <p:ext uri="{BB962C8B-B14F-4D97-AF65-F5344CB8AC3E}">
        <p14:creationId xmlns:p14="http://schemas.microsoft.com/office/powerpoint/2010/main" val="420185892"/>
      </p:ext>
    </p:extLst>
  </p:cSld>
  <p:clrMap bg1="dk1" tx1="lt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30.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jpeg"/><Relationship Id="rId1" Type="http://schemas.openxmlformats.org/officeDocument/2006/relationships/slideLayout" Target="../slideLayouts/slideLayout6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9.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2E682-139A-4FEF-AF93-903B5F45A2EF}"/>
              </a:ext>
            </a:extLst>
          </p:cNvPr>
          <p:cNvSpPr>
            <a:spLocks noGrp="1"/>
          </p:cNvSpPr>
          <p:nvPr>
            <p:ph type="ctrTitle"/>
          </p:nvPr>
        </p:nvSpPr>
        <p:spPr>
          <a:xfrm>
            <a:off x="448055" y="655200"/>
            <a:ext cx="5432045" cy="1969200"/>
          </a:xfrm>
        </p:spPr>
        <p:txBody>
          <a:bodyPr anchor="b">
            <a:normAutofit fontScale="90000"/>
          </a:bodyPr>
          <a:lstStyle/>
          <a:p>
            <a:r>
              <a:rPr lang="en-IN" sz="5900" dirty="0"/>
              <a:t>Product Analysis and  Customer Lifetime Value</a:t>
            </a:r>
          </a:p>
        </p:txBody>
      </p:sp>
      <p:sp>
        <p:nvSpPr>
          <p:cNvPr id="3" name="Subtitle 2">
            <a:extLst>
              <a:ext uri="{FF2B5EF4-FFF2-40B4-BE49-F238E27FC236}">
                <a16:creationId xmlns:a16="http://schemas.microsoft.com/office/drawing/2014/main" id="{A2BEF395-5610-4030-90F7-EB16D75845B6}"/>
              </a:ext>
            </a:extLst>
          </p:cNvPr>
          <p:cNvSpPr>
            <a:spLocks noGrp="1"/>
          </p:cNvSpPr>
          <p:nvPr>
            <p:ph type="subTitle" idx="1"/>
          </p:nvPr>
        </p:nvSpPr>
        <p:spPr>
          <a:xfrm>
            <a:off x="439928" y="2829598"/>
            <a:ext cx="5432045" cy="3767143"/>
          </a:xfrm>
        </p:spPr>
        <p:txBody>
          <a:bodyPr>
            <a:normAutofit fontScale="70000" lnSpcReduction="20000"/>
          </a:bodyPr>
          <a:lstStyle/>
          <a:p>
            <a:r>
              <a:rPr lang="en-IN" sz="4000" dirty="0"/>
              <a:t>Group 7		Section 003</a:t>
            </a:r>
          </a:p>
          <a:p>
            <a:endParaRPr lang="en-IN" sz="2300" dirty="0"/>
          </a:p>
          <a:p>
            <a:r>
              <a:rPr lang="en-IN" sz="4000" dirty="0"/>
              <a:t>Aashutosh Sehgal – 0780170</a:t>
            </a:r>
          </a:p>
          <a:p>
            <a:r>
              <a:rPr lang="en-IN" sz="4000" dirty="0"/>
              <a:t>Dattu Reddy Pedholla – 0782042</a:t>
            </a:r>
          </a:p>
          <a:p>
            <a:r>
              <a:rPr lang="en-IN" sz="4000" dirty="0"/>
              <a:t>Devashish Patel – 0781214</a:t>
            </a:r>
          </a:p>
          <a:p>
            <a:r>
              <a:rPr lang="en-IN" sz="4000" dirty="0"/>
              <a:t>Rachna Rachna – 0782821</a:t>
            </a:r>
          </a:p>
          <a:p>
            <a:r>
              <a:rPr lang="en-IN" sz="4000" dirty="0"/>
              <a:t>Rohit Rohit - 0773987</a:t>
            </a:r>
            <a:endParaRPr lang="en-IN" sz="2000" dirty="0"/>
          </a:p>
        </p:txBody>
      </p:sp>
      <p:cxnSp>
        <p:nvCxnSpPr>
          <p:cNvPr id="14" name="Straight Connector 10">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5432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5" name="Picture 3" descr="3D Hologram from iPad">
            <a:extLst>
              <a:ext uri="{FF2B5EF4-FFF2-40B4-BE49-F238E27FC236}">
                <a16:creationId xmlns:a16="http://schemas.microsoft.com/office/drawing/2014/main" id="{B4BB817C-E819-912E-9421-5F7FC7D0E840}"/>
              </a:ext>
            </a:extLst>
          </p:cNvPr>
          <p:cNvPicPr>
            <a:picLocks noChangeAspect="1"/>
          </p:cNvPicPr>
          <p:nvPr/>
        </p:nvPicPr>
        <p:blipFill rotWithShape="1">
          <a:blip r:embed="rId2"/>
          <a:srcRect l="12731" r="30036" b="-1"/>
          <a:stretch/>
        </p:blipFill>
        <p:spPr>
          <a:xfrm>
            <a:off x="6311900" y="10"/>
            <a:ext cx="5880100" cy="6857990"/>
          </a:xfrm>
          <a:prstGeom prst="rect">
            <a:avLst/>
          </a:prstGeom>
        </p:spPr>
      </p:pic>
    </p:spTree>
    <p:extLst>
      <p:ext uri="{BB962C8B-B14F-4D97-AF65-F5344CB8AC3E}">
        <p14:creationId xmlns:p14="http://schemas.microsoft.com/office/powerpoint/2010/main" val="21521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7C193F-658D-4E68-AC5C-15867DBB190B}"/>
              </a:ext>
            </a:extLst>
          </p:cNvPr>
          <p:cNvSpPr>
            <a:spLocks noGrp="1"/>
          </p:cNvSpPr>
          <p:nvPr>
            <p:ph idx="1"/>
          </p:nvPr>
        </p:nvSpPr>
        <p:spPr>
          <a:xfrm>
            <a:off x="1176400" y="1612640"/>
            <a:ext cx="10018713" cy="3124201"/>
          </a:xfrm>
        </p:spPr>
        <p:txBody>
          <a:bodyPr>
            <a:normAutofit fontScale="85000" lnSpcReduction="10000"/>
          </a:bodyPr>
          <a:lstStyle/>
          <a:p>
            <a:pPr marL="0" indent="0">
              <a:buNone/>
            </a:pPr>
            <a:r>
              <a:rPr lang="en-US" sz="17300" dirty="0"/>
              <a:t>THANK YOU</a:t>
            </a:r>
            <a:endParaRPr lang="en-IN" sz="17300" dirty="0"/>
          </a:p>
        </p:txBody>
      </p:sp>
    </p:spTree>
    <p:extLst>
      <p:ext uri="{BB962C8B-B14F-4D97-AF65-F5344CB8AC3E}">
        <p14:creationId xmlns:p14="http://schemas.microsoft.com/office/powerpoint/2010/main" val="242925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139B-384A-40A1-ADB8-3ADD0FC51720}"/>
              </a:ext>
            </a:extLst>
          </p:cNvPr>
          <p:cNvSpPr>
            <a:spLocks noGrp="1"/>
          </p:cNvSpPr>
          <p:nvPr>
            <p:ph type="title"/>
          </p:nvPr>
        </p:nvSpPr>
        <p:spPr/>
        <p:txBody>
          <a:bodyPr/>
          <a:lstStyle/>
          <a:p>
            <a:r>
              <a:rPr lang="en-IN" dirty="0"/>
              <a:t>Overview of Problem</a:t>
            </a:r>
          </a:p>
        </p:txBody>
      </p:sp>
      <p:sp>
        <p:nvSpPr>
          <p:cNvPr id="3" name="Content Placeholder 2">
            <a:extLst>
              <a:ext uri="{FF2B5EF4-FFF2-40B4-BE49-F238E27FC236}">
                <a16:creationId xmlns:a16="http://schemas.microsoft.com/office/drawing/2014/main" id="{2B5EDD34-0E45-4688-A240-BE591630F115}"/>
              </a:ext>
            </a:extLst>
          </p:cNvPr>
          <p:cNvSpPr>
            <a:spLocks noGrp="1"/>
          </p:cNvSpPr>
          <p:nvPr>
            <p:ph idx="1"/>
          </p:nvPr>
        </p:nvSpPr>
        <p:spPr/>
        <p:txBody>
          <a:bodyPr/>
          <a:lstStyle/>
          <a:p>
            <a:r>
              <a:rPr lang="en-IN" dirty="0"/>
              <a:t>The objective of this project is to analyse the product and customer lifetime value. We will also determine and predict the further 3 month period lifetime value using the machine learning models based on the data we already have.</a:t>
            </a:r>
          </a:p>
        </p:txBody>
      </p:sp>
    </p:spTree>
    <p:extLst>
      <p:ext uri="{BB962C8B-B14F-4D97-AF65-F5344CB8AC3E}">
        <p14:creationId xmlns:p14="http://schemas.microsoft.com/office/powerpoint/2010/main" val="253566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718C-5DFF-42FB-B81D-AD8EA539D0D8}"/>
              </a:ext>
            </a:extLst>
          </p:cNvPr>
          <p:cNvSpPr>
            <a:spLocks noGrp="1"/>
          </p:cNvSpPr>
          <p:nvPr>
            <p:ph type="title"/>
          </p:nvPr>
        </p:nvSpPr>
        <p:spPr>
          <a:xfrm>
            <a:off x="187928" y="1"/>
            <a:ext cx="9404723" cy="541176"/>
          </a:xfrm>
        </p:spPr>
        <p:txBody>
          <a:bodyPr/>
          <a:lstStyle/>
          <a:p>
            <a:r>
              <a:rPr lang="en-IN" sz="3200" dirty="0">
                <a:latin typeface="Times New Roman" panose="02020603050405020304" pitchFamily="18" charset="0"/>
                <a:cs typeface="Times New Roman" panose="02020603050405020304" pitchFamily="18" charset="0"/>
              </a:rPr>
              <a:t>Review of Data Source</a:t>
            </a:r>
          </a:p>
        </p:txBody>
      </p:sp>
      <p:sp>
        <p:nvSpPr>
          <p:cNvPr id="3" name="Content Placeholder 2">
            <a:extLst>
              <a:ext uri="{FF2B5EF4-FFF2-40B4-BE49-F238E27FC236}">
                <a16:creationId xmlns:a16="http://schemas.microsoft.com/office/drawing/2014/main" id="{CE5BFDDB-739B-42A4-B691-BACE9681C8EC}"/>
              </a:ext>
            </a:extLst>
          </p:cNvPr>
          <p:cNvSpPr>
            <a:spLocks noGrp="1"/>
          </p:cNvSpPr>
          <p:nvPr>
            <p:ph idx="1"/>
          </p:nvPr>
        </p:nvSpPr>
        <p:spPr>
          <a:xfrm>
            <a:off x="187928" y="541178"/>
            <a:ext cx="11582313" cy="4222208"/>
          </a:xfrm>
        </p:spPr>
        <p:txBody>
          <a:bodyPr>
            <a:normAutofit fontScale="92500" lnSpcReduction="20000"/>
          </a:bodyPr>
          <a:lstStyle/>
          <a:p>
            <a:pPr marL="0" indent="0">
              <a:buNone/>
            </a:pPr>
            <a:r>
              <a:rPr lang="en-IN" sz="2200" dirty="0">
                <a:latin typeface="Times New Roman" panose="02020603050405020304" pitchFamily="18" charset="0"/>
                <a:cs typeface="Times New Roman" panose="02020603050405020304" pitchFamily="18" charset="0"/>
              </a:rPr>
              <a:t>The dataset named online retail contains of 541909 rows and 8 columns. Each row represents an invoice generated while the 8 columns represent the number for that stock, product description and certain customer details etc.</a:t>
            </a:r>
          </a:p>
          <a:p>
            <a:pPr marL="0" indent="0">
              <a:buNone/>
            </a:pPr>
            <a:r>
              <a:rPr lang="en-IN" sz="2200" dirty="0">
                <a:latin typeface="Times New Roman" panose="02020603050405020304" pitchFamily="18" charset="0"/>
                <a:cs typeface="Times New Roman" panose="02020603050405020304" pitchFamily="18" charset="0"/>
              </a:rPr>
              <a:t>The columns are defined as follows:</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Invoice number -  Identity number that is generated for a specific order.</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Stock Code – Number used identify a product.</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Description – Description of product.</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Quantity – Number of units sold.</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Customer ID – Unique ID for each customer.</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Unit price – Price for each of the product mentioned.</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Invoice Date – Date at which the invoice was generated.</a:t>
            </a:r>
          </a:p>
          <a:p>
            <a:pP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Country – Country at which the invoice was generated.</a:t>
            </a:r>
          </a:p>
          <a:p>
            <a:pPr marL="0" indent="0">
              <a:buNone/>
            </a:pPr>
            <a:endParaRPr lang="en-IN" sz="1600"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1600" dirty="0"/>
          </a:p>
        </p:txBody>
      </p:sp>
      <p:pic>
        <p:nvPicPr>
          <p:cNvPr id="6" name="Picture 5" descr="Table&#10;&#10;Description automatically generated">
            <a:extLst>
              <a:ext uri="{FF2B5EF4-FFF2-40B4-BE49-F238E27FC236}">
                <a16:creationId xmlns:a16="http://schemas.microsoft.com/office/drawing/2014/main" id="{3CCD5ECE-9287-4FE7-A681-283115F13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731" y="4898066"/>
            <a:ext cx="8286750" cy="1676400"/>
          </a:xfrm>
          <a:prstGeom prst="rect">
            <a:avLst/>
          </a:prstGeom>
        </p:spPr>
      </p:pic>
    </p:spTree>
    <p:extLst>
      <p:ext uri="{BB962C8B-B14F-4D97-AF65-F5344CB8AC3E}">
        <p14:creationId xmlns:p14="http://schemas.microsoft.com/office/powerpoint/2010/main" val="381672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FBF5581B-A944-4CF0-8327-E48BA60BA754}"/>
              </a:ext>
            </a:extLst>
          </p:cNvPr>
          <p:cNvPicPr>
            <a:picLocks noChangeAspect="1"/>
          </p:cNvPicPr>
          <p:nvPr/>
        </p:nvPicPr>
        <p:blipFill rotWithShape="1">
          <a:blip r:embed="rId3">
            <a:extLst>
              <a:ext uri="{28A0092B-C50C-407E-A947-70E740481C1C}">
                <a14:useLocalDpi xmlns:a14="http://schemas.microsoft.com/office/drawing/2010/main" val="0"/>
              </a:ext>
            </a:extLst>
          </a:blip>
          <a:srcRect r="831" b="-2"/>
          <a:stretch/>
        </p:blipFill>
        <p:spPr>
          <a:xfrm>
            <a:off x="5976733" y="3338624"/>
            <a:ext cx="5872107" cy="3200400"/>
          </a:xfrm>
          <a:prstGeom prst="rect">
            <a:avLst/>
          </a:prstGeom>
          <a:effectLst>
            <a:outerShdw blurRad="50800" dist="38100" dir="5400000" algn="t" rotWithShape="0">
              <a:prstClr val="black">
                <a:alpha val="43000"/>
              </a:prstClr>
            </a:outerShdw>
          </a:effectLst>
        </p:spPr>
      </p:pic>
      <p:sp>
        <p:nvSpPr>
          <p:cNvPr id="21" name="Rectangle 14">
            <a:extLst>
              <a:ext uri="{FF2B5EF4-FFF2-40B4-BE49-F238E27FC236}">
                <a16:creationId xmlns:a16="http://schemas.microsoft.com/office/drawing/2014/main" id="{78D66203-18BB-40A2-B632-9356FE169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09FC8790-476C-41C5-99ED-8D370B39575B}"/>
              </a:ext>
            </a:extLst>
          </p:cNvPr>
          <p:cNvSpPr txBox="1"/>
          <p:nvPr/>
        </p:nvSpPr>
        <p:spPr>
          <a:xfrm>
            <a:off x="0" y="733647"/>
            <a:ext cx="5976733" cy="1265274"/>
          </a:xfrm>
          <a:prstGeom prst="rect">
            <a:avLst/>
          </a:prstGeom>
        </p:spPr>
        <p:txBody>
          <a:bodyPr vert="horz" lIns="91440" tIns="45720" rIns="91440" bIns="45720" rtlCol="0">
            <a:noAutofit/>
          </a:bodyPr>
          <a:lstStyle/>
          <a:p>
            <a:pPr defTabSz="457200">
              <a:lnSpc>
                <a:spcPct val="90000"/>
              </a:lnSpc>
              <a:spcBef>
                <a:spcPts val="1000"/>
              </a:spcBef>
              <a:buClr>
                <a:schemeClr val="bg2">
                  <a:lumMod val="40000"/>
                  <a:lumOff val="60000"/>
                </a:schemeClr>
              </a:buClr>
              <a:buSzPct val="80000"/>
              <a:buFont typeface="Wingdings 3" charset="2"/>
              <a:buChar char=""/>
            </a:pPr>
            <a:r>
              <a:rPr lang="en-US" sz="2000" dirty="0">
                <a:latin typeface="Times New Roman" panose="02020603050405020304" pitchFamily="18" charset="0"/>
                <a:ea typeface="+mj-ea"/>
                <a:cs typeface="Times New Roman" panose="02020603050405020304" pitchFamily="18" charset="0"/>
              </a:rPr>
              <a:t> After a preliminary look at the data, we notice that there are negative values in quantity column. To remove this outlier, we will remove all the negative values.</a:t>
            </a:r>
          </a:p>
          <a:p>
            <a:pPr defTabSz="457200">
              <a:lnSpc>
                <a:spcPct val="90000"/>
              </a:lnSpc>
              <a:spcBef>
                <a:spcPts val="1000"/>
              </a:spcBef>
              <a:buClr>
                <a:schemeClr val="bg2">
                  <a:lumMod val="40000"/>
                  <a:lumOff val="60000"/>
                </a:schemeClr>
              </a:buClr>
              <a:buSzPct val="80000"/>
            </a:pPr>
            <a:endParaRPr lang="en-US" sz="2000" dirty="0">
              <a:latin typeface="Times New Roman" panose="02020603050405020304" pitchFamily="18" charset="0"/>
              <a:ea typeface="+mj-ea"/>
              <a:cs typeface="Times New Roman" panose="02020603050405020304" pitchFamily="18" charset="0"/>
            </a:endParaRPr>
          </a:p>
        </p:txBody>
      </p:sp>
      <p:pic>
        <p:nvPicPr>
          <p:cNvPr id="10" name="Picture 9" descr="Chart, box and whisker chart&#10;&#10;Description automatically generated">
            <a:extLst>
              <a:ext uri="{FF2B5EF4-FFF2-40B4-BE49-F238E27FC236}">
                <a16:creationId xmlns:a16="http://schemas.microsoft.com/office/drawing/2014/main" id="{012A1FA5-32B8-41C1-B223-ADA8B7457821}"/>
              </a:ext>
            </a:extLst>
          </p:cNvPr>
          <p:cNvPicPr>
            <a:picLocks noChangeAspect="1"/>
          </p:cNvPicPr>
          <p:nvPr/>
        </p:nvPicPr>
        <p:blipFill rotWithShape="1">
          <a:blip r:embed="rId4">
            <a:extLst>
              <a:ext uri="{28A0092B-C50C-407E-A947-70E740481C1C}">
                <a14:useLocalDpi xmlns:a14="http://schemas.microsoft.com/office/drawing/2010/main" val="0"/>
              </a:ext>
            </a:extLst>
          </a:blip>
          <a:srcRect l="473" r="2" b="2"/>
          <a:stretch/>
        </p:blipFill>
        <p:spPr>
          <a:xfrm>
            <a:off x="5976732" y="109908"/>
            <a:ext cx="5872107" cy="3138920"/>
          </a:xfrm>
          <a:prstGeom prst="rect">
            <a:avLst/>
          </a:prstGeom>
          <a:effectLst>
            <a:outerShdw blurRad="50800" dist="38100" dir="5400000" algn="t" rotWithShape="0">
              <a:prstClr val="black">
                <a:alpha val="43000"/>
              </a:prstClr>
            </a:outerShdw>
          </a:effectLst>
        </p:spPr>
      </p:pic>
      <p:pic>
        <p:nvPicPr>
          <p:cNvPr id="23" name="Picture 22">
            <a:extLst>
              <a:ext uri="{FF2B5EF4-FFF2-40B4-BE49-F238E27FC236}">
                <a16:creationId xmlns:a16="http://schemas.microsoft.com/office/drawing/2014/main" id="{9D4887EA-DB31-4EA2-82AF-D2B7AF81DBA3}"/>
              </a:ext>
            </a:extLst>
          </p:cNvPr>
          <p:cNvPicPr>
            <a:picLocks noChangeAspect="1"/>
          </p:cNvPicPr>
          <p:nvPr/>
        </p:nvPicPr>
        <p:blipFill>
          <a:blip r:embed="rId5"/>
          <a:stretch>
            <a:fillRect/>
          </a:stretch>
        </p:blipFill>
        <p:spPr>
          <a:xfrm>
            <a:off x="180651" y="2581154"/>
            <a:ext cx="5652989" cy="4024762"/>
          </a:xfrm>
          <a:prstGeom prst="rect">
            <a:avLst/>
          </a:prstGeom>
        </p:spPr>
      </p:pic>
    </p:spTree>
    <p:extLst>
      <p:ext uri="{BB962C8B-B14F-4D97-AF65-F5344CB8AC3E}">
        <p14:creationId xmlns:p14="http://schemas.microsoft.com/office/powerpoint/2010/main" val="3455660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7640DEC-97A2-496C-B454-5B165BB6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5A15779-DE5E-4619-90E7-1598BBAD5050}"/>
              </a:ext>
            </a:extLst>
          </p:cNvPr>
          <p:cNvSpPr>
            <a:spLocks noGrp="1"/>
          </p:cNvSpPr>
          <p:nvPr>
            <p:ph type="title"/>
          </p:nvPr>
        </p:nvSpPr>
        <p:spPr>
          <a:xfrm>
            <a:off x="109964" y="85892"/>
            <a:ext cx="4107473" cy="796610"/>
          </a:xfrm>
        </p:spPr>
        <p:txBody>
          <a:bodyPr>
            <a:normAutofit/>
          </a:bodyPr>
          <a:lstStyle/>
          <a:p>
            <a:r>
              <a:rPr lang="en-IN" sz="2800" dirty="0"/>
              <a:t>Descriptive Insights</a:t>
            </a:r>
          </a:p>
        </p:txBody>
      </p:sp>
      <p:pic>
        <p:nvPicPr>
          <p:cNvPr id="11" name="Picture 10" descr="Chart, line chart&#10;&#10;Description automatically generated">
            <a:extLst>
              <a:ext uri="{FF2B5EF4-FFF2-40B4-BE49-F238E27FC236}">
                <a16:creationId xmlns:a16="http://schemas.microsoft.com/office/drawing/2014/main" id="{F4661FE2-E131-4A78-93BE-9ADDD4894E0B}"/>
              </a:ext>
            </a:extLst>
          </p:cNvPr>
          <p:cNvPicPr>
            <a:picLocks noChangeAspect="1"/>
          </p:cNvPicPr>
          <p:nvPr/>
        </p:nvPicPr>
        <p:blipFill>
          <a:blip r:embed="rId3"/>
          <a:stretch>
            <a:fillRect/>
          </a:stretch>
        </p:blipFill>
        <p:spPr>
          <a:xfrm>
            <a:off x="7449797" y="3429000"/>
            <a:ext cx="4427959" cy="3343107"/>
          </a:xfrm>
          <a:prstGeom prst="rect">
            <a:avLst/>
          </a:prstGeom>
        </p:spPr>
      </p:pic>
      <p:pic>
        <p:nvPicPr>
          <p:cNvPr id="13" name="Picture 12" descr="Chart, line chart&#10;&#10;Description automatically generated">
            <a:extLst>
              <a:ext uri="{FF2B5EF4-FFF2-40B4-BE49-F238E27FC236}">
                <a16:creationId xmlns:a16="http://schemas.microsoft.com/office/drawing/2014/main" id="{70F145C5-2DAC-4D5F-BE2B-9581902C3B9F}"/>
              </a:ext>
            </a:extLst>
          </p:cNvPr>
          <p:cNvPicPr>
            <a:picLocks noChangeAspect="1"/>
          </p:cNvPicPr>
          <p:nvPr/>
        </p:nvPicPr>
        <p:blipFill>
          <a:blip r:embed="rId4"/>
          <a:stretch>
            <a:fillRect/>
          </a:stretch>
        </p:blipFill>
        <p:spPr>
          <a:xfrm>
            <a:off x="7449797" y="83352"/>
            <a:ext cx="4427959" cy="3264836"/>
          </a:xfrm>
          <a:prstGeom prst="rect">
            <a:avLst/>
          </a:prstGeom>
        </p:spPr>
      </p:pic>
      <p:sp>
        <p:nvSpPr>
          <p:cNvPr id="3" name="TextBox 2">
            <a:extLst>
              <a:ext uri="{FF2B5EF4-FFF2-40B4-BE49-F238E27FC236}">
                <a16:creationId xmlns:a16="http://schemas.microsoft.com/office/drawing/2014/main" id="{3ED76B18-4A6E-49F8-9449-4ECB04040377}"/>
              </a:ext>
            </a:extLst>
          </p:cNvPr>
          <p:cNvSpPr txBox="1"/>
          <p:nvPr/>
        </p:nvSpPr>
        <p:spPr>
          <a:xfrm>
            <a:off x="212600" y="1838925"/>
            <a:ext cx="6692052" cy="2862322"/>
          </a:xfrm>
          <a:prstGeom prst="rect">
            <a:avLst/>
          </a:prstGeom>
          <a:noFill/>
        </p:spPr>
        <p:txBody>
          <a:bodyPr wrap="square" rtlCol="0">
            <a:spAutoFit/>
          </a:bodyPr>
          <a:lstStyle/>
          <a:p>
            <a:pPr marL="285750" indent="-285750">
              <a:buFont typeface="Arial" panose="020B0604020202020204" pitchFamily="34" charset="0"/>
              <a:buChar char="•"/>
            </a:pPr>
            <a:r>
              <a:rPr lang="en-IN" sz="2000" dirty="0"/>
              <a:t>In the following charts, we can see the trends over time of number of purchases as well as the revenue over the given time period.</a:t>
            </a:r>
          </a:p>
          <a:p>
            <a:endParaRPr lang="en-IN" sz="2000" dirty="0"/>
          </a:p>
          <a:p>
            <a:pPr marL="285750" indent="-285750">
              <a:buFont typeface="Arial" panose="020B0604020202020204" pitchFamily="34" charset="0"/>
              <a:buChar char="•"/>
            </a:pPr>
            <a:r>
              <a:rPr lang="en-IN" sz="2000" dirty="0"/>
              <a:t>As we can see, the total number of orders over time is fluctuated all the way to November 2011, but at the end of the year both the revenue as well as the number of orders was the highest in the year.</a:t>
            </a:r>
          </a:p>
        </p:txBody>
      </p:sp>
    </p:spTree>
    <p:extLst>
      <p:ext uri="{BB962C8B-B14F-4D97-AF65-F5344CB8AC3E}">
        <p14:creationId xmlns:p14="http://schemas.microsoft.com/office/powerpoint/2010/main" val="520935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B1271C63-B912-45DB-8DC1-626E291D677D}"/>
              </a:ext>
            </a:extLst>
          </p:cNvPr>
          <p:cNvPicPr>
            <a:picLocks noChangeAspect="1"/>
          </p:cNvPicPr>
          <p:nvPr/>
        </p:nvPicPr>
        <p:blipFill>
          <a:blip r:embed="rId2"/>
          <a:stretch>
            <a:fillRect/>
          </a:stretch>
        </p:blipFill>
        <p:spPr>
          <a:xfrm>
            <a:off x="6335487" y="1222311"/>
            <a:ext cx="5763714" cy="3844583"/>
          </a:xfrm>
          <a:prstGeom prst="rect">
            <a:avLst/>
          </a:prstGeom>
        </p:spPr>
      </p:pic>
      <p:sp>
        <p:nvSpPr>
          <p:cNvPr id="6" name="TextBox 5">
            <a:extLst>
              <a:ext uri="{FF2B5EF4-FFF2-40B4-BE49-F238E27FC236}">
                <a16:creationId xmlns:a16="http://schemas.microsoft.com/office/drawing/2014/main" id="{12249A85-6B88-4EF4-901D-6B0B3217ABA4}"/>
              </a:ext>
            </a:extLst>
          </p:cNvPr>
          <p:cNvSpPr txBox="1"/>
          <p:nvPr/>
        </p:nvSpPr>
        <p:spPr>
          <a:xfrm>
            <a:off x="441650" y="1331788"/>
            <a:ext cx="5763714" cy="3416320"/>
          </a:xfrm>
          <a:prstGeom prst="rect">
            <a:avLst/>
          </a:prstGeom>
          <a:noFill/>
        </p:spPr>
        <p:txBody>
          <a:bodyPr wrap="square" rtlCol="0">
            <a:spAutoFit/>
          </a:bodyPr>
          <a:lstStyle/>
          <a:p>
            <a:pPr marL="285750" indent="-285750">
              <a:buFont typeface="Arial" panose="020B0604020202020204" pitchFamily="34" charset="0"/>
              <a:buChar char="•"/>
            </a:pPr>
            <a:r>
              <a:rPr lang="en-IN" dirty="0"/>
              <a:t>For the following chart, we can see the comparison between the number of total customers vs the repeat customers over the given time period.</a:t>
            </a:r>
          </a:p>
          <a:p>
            <a:endParaRPr lang="en-IN" dirty="0"/>
          </a:p>
          <a:p>
            <a:pPr marL="285750" indent="-285750">
              <a:buFont typeface="Arial" panose="020B0604020202020204" pitchFamily="34" charset="0"/>
              <a:buChar char="•"/>
            </a:pPr>
            <a:r>
              <a:rPr lang="en-IN" dirty="0"/>
              <a:t>As we can see, both fluctuated all throughout the given time period, but both were highest at the end of the year. </a:t>
            </a:r>
          </a:p>
          <a:p>
            <a:endParaRPr lang="en-IN" dirty="0"/>
          </a:p>
          <a:p>
            <a:pPr marL="285750" indent="-285750">
              <a:buFont typeface="Arial" panose="020B0604020202020204" pitchFamily="34" charset="0"/>
              <a:buChar char="•"/>
            </a:pPr>
            <a:r>
              <a:rPr lang="en-IN" dirty="0"/>
              <a:t>On the other hand, the bars in green show us the percentage of repeat customers out of the total customers. </a:t>
            </a:r>
          </a:p>
        </p:txBody>
      </p:sp>
    </p:spTree>
    <p:extLst>
      <p:ext uri="{BB962C8B-B14F-4D97-AF65-F5344CB8AC3E}">
        <p14:creationId xmlns:p14="http://schemas.microsoft.com/office/powerpoint/2010/main" val="278515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B303-80C6-41A9-82F0-5B933336167D}"/>
              </a:ext>
            </a:extLst>
          </p:cNvPr>
          <p:cNvSpPr>
            <a:spLocks noGrp="1"/>
          </p:cNvSpPr>
          <p:nvPr>
            <p:ph type="title"/>
          </p:nvPr>
        </p:nvSpPr>
        <p:spPr>
          <a:xfrm>
            <a:off x="265924" y="143070"/>
            <a:ext cx="10131425" cy="734008"/>
          </a:xfrm>
        </p:spPr>
        <p:txBody>
          <a:bodyPr>
            <a:normAutofit fontScale="90000"/>
          </a:bodyPr>
          <a:lstStyle/>
          <a:p>
            <a:r>
              <a:rPr lang="en-IN" dirty="0"/>
              <a:t>ANALYSIS OF Recency frequency AND TOTAL AMOUNT SPENT BY CUSTOMERS</a:t>
            </a:r>
          </a:p>
        </p:txBody>
      </p:sp>
      <p:sp>
        <p:nvSpPr>
          <p:cNvPr id="4" name="TextBox 3">
            <a:extLst>
              <a:ext uri="{FF2B5EF4-FFF2-40B4-BE49-F238E27FC236}">
                <a16:creationId xmlns:a16="http://schemas.microsoft.com/office/drawing/2014/main" id="{3CD3B74F-337F-4C45-9878-F2EBC63B6249}"/>
              </a:ext>
            </a:extLst>
          </p:cNvPr>
          <p:cNvSpPr txBox="1"/>
          <p:nvPr/>
        </p:nvSpPr>
        <p:spPr>
          <a:xfrm>
            <a:off x="265924" y="1282301"/>
            <a:ext cx="5920273" cy="2031325"/>
          </a:xfrm>
          <a:prstGeom prst="rect">
            <a:avLst/>
          </a:prstGeom>
          <a:noFill/>
        </p:spPr>
        <p:txBody>
          <a:bodyPr wrap="square" rtlCol="0">
            <a:spAutoFit/>
          </a:bodyPr>
          <a:lstStyle/>
          <a:p>
            <a:r>
              <a:rPr lang="en-IN" dirty="0"/>
              <a:t>In the chart on the right, we can see the average number of days passed between purchases. We can see that majority of the gaps between purchases in average number of days is relatively lower between 20 to 60 days, and very few purchases have a gap of more than 100 days.</a:t>
            </a:r>
          </a:p>
          <a:p>
            <a:endParaRPr lang="en-IN" dirty="0"/>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F3D42932-6551-41F2-808D-70BAC4116FE6}"/>
              </a:ext>
            </a:extLst>
          </p:cNvPr>
          <p:cNvPicPr>
            <a:picLocks noChangeAspect="1"/>
          </p:cNvPicPr>
          <p:nvPr/>
        </p:nvPicPr>
        <p:blipFill>
          <a:blip r:embed="rId2"/>
          <a:stretch>
            <a:fillRect/>
          </a:stretch>
        </p:blipFill>
        <p:spPr>
          <a:xfrm>
            <a:off x="6362551" y="877078"/>
            <a:ext cx="5737994" cy="3366290"/>
          </a:xfrm>
          <a:prstGeom prst="rect">
            <a:avLst/>
          </a:prstGeom>
        </p:spPr>
      </p:pic>
      <p:pic>
        <p:nvPicPr>
          <p:cNvPr id="8" name="Picture 7">
            <a:extLst>
              <a:ext uri="{FF2B5EF4-FFF2-40B4-BE49-F238E27FC236}">
                <a16:creationId xmlns:a16="http://schemas.microsoft.com/office/drawing/2014/main" id="{F79E26DE-4064-4872-8C16-54CE769103B5}"/>
              </a:ext>
            </a:extLst>
          </p:cNvPr>
          <p:cNvPicPr>
            <a:picLocks noChangeAspect="1"/>
          </p:cNvPicPr>
          <p:nvPr/>
        </p:nvPicPr>
        <p:blipFill>
          <a:blip r:embed="rId3"/>
          <a:stretch>
            <a:fillRect/>
          </a:stretch>
        </p:blipFill>
        <p:spPr>
          <a:xfrm>
            <a:off x="265924" y="3442545"/>
            <a:ext cx="5431796" cy="3272385"/>
          </a:xfrm>
          <a:prstGeom prst="rect">
            <a:avLst/>
          </a:prstGeom>
        </p:spPr>
      </p:pic>
      <p:sp>
        <p:nvSpPr>
          <p:cNvPr id="9" name="TextBox 8">
            <a:extLst>
              <a:ext uri="{FF2B5EF4-FFF2-40B4-BE49-F238E27FC236}">
                <a16:creationId xmlns:a16="http://schemas.microsoft.com/office/drawing/2014/main" id="{1BA62C89-0194-497A-82E4-1B5B3F9C7C28}"/>
              </a:ext>
            </a:extLst>
          </p:cNvPr>
          <p:cNvSpPr txBox="1"/>
          <p:nvPr/>
        </p:nvSpPr>
        <p:spPr>
          <a:xfrm>
            <a:off x="6096000" y="4560036"/>
            <a:ext cx="5920273" cy="2031325"/>
          </a:xfrm>
          <a:prstGeom prst="rect">
            <a:avLst/>
          </a:prstGeom>
          <a:noFill/>
        </p:spPr>
        <p:txBody>
          <a:bodyPr wrap="square" rtlCol="0">
            <a:spAutoFit/>
          </a:bodyPr>
          <a:lstStyle/>
          <a:p>
            <a:r>
              <a:rPr lang="en-IN" dirty="0"/>
              <a:t>In the chart on the left, we can see the sales count of repeat customers. We can see that majority of the sales count lies between 2 to 7 purchases and it decreases gradually as the count increases although there are some exceptions to this phenomenon. </a:t>
            </a:r>
          </a:p>
          <a:p>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36170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45F5-A2B2-43FA-8386-5F6E261CA1AA}"/>
              </a:ext>
            </a:extLst>
          </p:cNvPr>
          <p:cNvSpPr>
            <a:spLocks noGrp="1"/>
          </p:cNvSpPr>
          <p:nvPr>
            <p:ph type="title"/>
          </p:nvPr>
        </p:nvSpPr>
        <p:spPr>
          <a:xfrm>
            <a:off x="167346" y="152401"/>
            <a:ext cx="11645209" cy="808652"/>
          </a:xfrm>
        </p:spPr>
        <p:txBody>
          <a:bodyPr>
            <a:normAutofit fontScale="90000"/>
          </a:bodyPr>
          <a:lstStyle/>
          <a:p>
            <a:r>
              <a:rPr lang="en-US" dirty="0"/>
              <a:t>Predicting 3-month customer lifetime value (CLV) and model interpretation</a:t>
            </a:r>
            <a:endParaRPr lang="en-IN" dirty="0"/>
          </a:p>
        </p:txBody>
      </p:sp>
      <p:sp>
        <p:nvSpPr>
          <p:cNvPr id="7" name="Content Placeholder 6">
            <a:extLst>
              <a:ext uri="{FF2B5EF4-FFF2-40B4-BE49-F238E27FC236}">
                <a16:creationId xmlns:a16="http://schemas.microsoft.com/office/drawing/2014/main" id="{506789D5-F9E1-40A6-B27E-A8319D7FD3C5}"/>
              </a:ext>
            </a:extLst>
          </p:cNvPr>
          <p:cNvSpPr>
            <a:spLocks noGrp="1"/>
          </p:cNvSpPr>
          <p:nvPr>
            <p:ph idx="1"/>
          </p:nvPr>
        </p:nvSpPr>
        <p:spPr>
          <a:xfrm>
            <a:off x="167346" y="1548881"/>
            <a:ext cx="7175846" cy="4460033"/>
          </a:xfrm>
        </p:spPr>
        <p:txBody>
          <a:bodyPr>
            <a:normAutofit/>
          </a:bodyPr>
          <a:lstStyle/>
          <a:p>
            <a:r>
              <a:rPr lang="en-US" sz="2000" dirty="0">
                <a:latin typeface="Times New Roman" panose="02020603050405020304" pitchFamily="18" charset="0"/>
                <a:cs typeface="Times New Roman" panose="02020603050405020304" pitchFamily="18" charset="0"/>
              </a:rPr>
              <a:t>For predicting the customer lifetime value (CLV), we broke down the data into chunks of 3 months and then predicted the sales for 3 months based on this change.</a:t>
            </a:r>
          </a:p>
          <a:p>
            <a:r>
              <a:rPr lang="en-US" dirty="0">
                <a:latin typeface="Times New Roman" panose="02020603050405020304" pitchFamily="18" charset="0"/>
                <a:cs typeface="Times New Roman" panose="02020603050405020304" pitchFamily="18" charset="0"/>
              </a:rPr>
              <a:t>We created a linear regression model for predicting CLV.</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the graph on the right, we can see the model’s actual vs predicted </a:t>
            </a:r>
            <a:r>
              <a:rPr lang="en-US" dirty="0">
                <a:latin typeface="Times New Roman" panose="02020603050405020304" pitchFamily="18" charset="0"/>
                <a:cs typeface="Times New Roman" panose="02020603050405020304" pitchFamily="18" charset="0"/>
              </a:rPr>
              <a:t>phenomenon. As we can see </a:t>
            </a:r>
            <a:r>
              <a:rPr lang="en-US" sz="2000" dirty="0">
                <a:latin typeface="Times New Roman" panose="02020603050405020304" pitchFamily="18" charset="0"/>
                <a:cs typeface="Times New Roman" panose="02020603050405020304" pitchFamily="18" charset="0"/>
              </a:rPr>
              <a:t>most of the data points are aggregated close to the linear regression line. This means that the CLV is high for these customers.</a:t>
            </a:r>
          </a:p>
          <a:p>
            <a:endParaRPr lang="en-IN" dirty="0"/>
          </a:p>
        </p:txBody>
      </p:sp>
      <p:pic>
        <p:nvPicPr>
          <p:cNvPr id="4" name="Picture 3">
            <a:extLst>
              <a:ext uri="{FF2B5EF4-FFF2-40B4-BE49-F238E27FC236}">
                <a16:creationId xmlns:a16="http://schemas.microsoft.com/office/drawing/2014/main" id="{82EE5913-8BDF-48A9-960F-322F31C446C0}"/>
              </a:ext>
            </a:extLst>
          </p:cNvPr>
          <p:cNvPicPr>
            <a:picLocks noChangeAspect="1"/>
          </p:cNvPicPr>
          <p:nvPr/>
        </p:nvPicPr>
        <p:blipFill>
          <a:blip r:embed="rId2"/>
          <a:stretch>
            <a:fillRect/>
          </a:stretch>
        </p:blipFill>
        <p:spPr>
          <a:xfrm>
            <a:off x="7434571" y="2110550"/>
            <a:ext cx="4487446" cy="3049278"/>
          </a:xfrm>
          <a:prstGeom prst="rect">
            <a:avLst/>
          </a:prstGeom>
        </p:spPr>
      </p:pic>
    </p:spTree>
    <p:extLst>
      <p:ext uri="{BB962C8B-B14F-4D97-AF65-F5344CB8AC3E}">
        <p14:creationId xmlns:p14="http://schemas.microsoft.com/office/powerpoint/2010/main" val="292881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B56F-4D0C-463C-AD98-1BDBCDC8A98D}"/>
              </a:ext>
            </a:extLst>
          </p:cNvPr>
          <p:cNvSpPr>
            <a:spLocks noGrp="1"/>
          </p:cNvSpPr>
          <p:nvPr>
            <p:ph type="title"/>
          </p:nvPr>
        </p:nvSpPr>
        <p:spPr>
          <a:xfrm>
            <a:off x="223935" y="1147986"/>
            <a:ext cx="10121793" cy="867746"/>
          </a:xfrm>
        </p:spPr>
        <p:txBody>
          <a:bodyPr>
            <a:normAutofit/>
          </a:bodyPr>
          <a:lstStyle/>
          <a:p>
            <a:r>
              <a:rPr lang="en-US" sz="4000" dirty="0"/>
              <a:t>Future recommendations/PROPOSAL</a:t>
            </a:r>
            <a:endParaRPr lang="en-IN" sz="4000" dirty="0"/>
          </a:p>
        </p:txBody>
      </p:sp>
      <p:sp>
        <p:nvSpPr>
          <p:cNvPr id="3" name="Content Placeholder 2">
            <a:extLst>
              <a:ext uri="{FF2B5EF4-FFF2-40B4-BE49-F238E27FC236}">
                <a16:creationId xmlns:a16="http://schemas.microsoft.com/office/drawing/2014/main" id="{4581CBE0-B5EB-4223-94FE-426C76E3E268}"/>
              </a:ext>
            </a:extLst>
          </p:cNvPr>
          <p:cNvSpPr>
            <a:spLocks noGrp="1"/>
          </p:cNvSpPr>
          <p:nvPr>
            <p:ph idx="1"/>
          </p:nvPr>
        </p:nvSpPr>
        <p:spPr>
          <a:xfrm>
            <a:off x="223935" y="2015732"/>
            <a:ext cx="11968065" cy="4037749"/>
          </a:xfrm>
        </p:spPr>
        <p:txBody>
          <a:bodyPr>
            <a:normAutofit fontScale="92500" lnSpcReduction="10000"/>
          </a:bodyPr>
          <a:lstStyle/>
          <a:p>
            <a:pPr marL="0" indent="0">
              <a:buNone/>
            </a:pPr>
            <a:r>
              <a:rPr lang="en-US" dirty="0"/>
              <a:t>From the product analysis we can see the demand of particular products and the ones generating highest revenue. </a:t>
            </a:r>
          </a:p>
          <a:p>
            <a:r>
              <a:rPr lang="en-US" dirty="0"/>
              <a:t>The best-performing items in terms of number of purchases in the specified time period were DOT and 23084. This means that the marketing strategies used for these items could be tried for other items in order to increase the revenue generated by them. </a:t>
            </a:r>
          </a:p>
          <a:p>
            <a:r>
              <a:rPr lang="en-US" dirty="0"/>
              <a:t>Product number 84826 generated no revenue at all in the given time period and should be shelved unless it is revamped with either product changes to increase customer satisfaction. </a:t>
            </a:r>
          </a:p>
          <a:p>
            <a:pPr marL="0" indent="0">
              <a:buNone/>
            </a:pPr>
            <a:r>
              <a:rPr lang="en-US" dirty="0"/>
              <a:t>From the Customer Analytics, we observed which customers belong to the repeat and non-repeat categories, as well as which customers helped in generating more revenue. </a:t>
            </a:r>
          </a:p>
          <a:p>
            <a:pPr marL="0" indent="0">
              <a:buNone/>
            </a:pPr>
            <a:r>
              <a:rPr lang="en-US" dirty="0"/>
              <a:t>At the same time, we observed which customers are the most profitable by performing RFM analysis in terms of repeat purchases and repeat items. </a:t>
            </a:r>
          </a:p>
          <a:p>
            <a:endParaRPr lang="en-US" dirty="0"/>
          </a:p>
          <a:p>
            <a:endParaRPr lang="en-US" dirty="0"/>
          </a:p>
          <a:p>
            <a:endParaRPr lang="en-IN" dirty="0"/>
          </a:p>
        </p:txBody>
      </p:sp>
    </p:spTree>
    <p:extLst>
      <p:ext uri="{BB962C8B-B14F-4D97-AF65-F5344CB8AC3E}">
        <p14:creationId xmlns:p14="http://schemas.microsoft.com/office/powerpoint/2010/main" val="3460229075"/>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_rels/theme5.xml.rels><?xml version="1.0" encoding="UTF-8" standalone="yes"?>
<Relationships xmlns="http://schemas.openxmlformats.org/package/2006/relationships"><Relationship Id="rId1" Type="http://schemas.openxmlformats.org/officeDocument/2006/relationships/image" Target="../media/image13.jpeg"/></Relationships>
</file>

<file path=ppt/theme/_rels/theme7.xml.rels><?xml version="1.0" encoding="UTF-8" standalone="yes"?>
<Relationships xmlns="http://schemas.openxmlformats.org/package/2006/relationships"><Relationship Id="rId1" Type="http://schemas.openxmlformats.org/officeDocument/2006/relationships/image" Target="../media/image15.jpeg"/></Relationships>
</file>

<file path=ppt/theme/_rels/theme8.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ThinLineVTI">
  <a:themeElements>
    <a:clrScheme name="AnalogousFromDarkSeedLeftStep">
      <a:dk1>
        <a:srgbClr val="000000"/>
      </a:dk1>
      <a:lt1>
        <a:srgbClr val="FFFFFF"/>
      </a:lt1>
      <a:dk2>
        <a:srgbClr val="1B2830"/>
      </a:dk2>
      <a:lt2>
        <a:srgbClr val="F1F3F0"/>
      </a:lt2>
      <a:accent1>
        <a:srgbClr val="A039D7"/>
      </a:accent1>
      <a:accent2>
        <a:srgbClr val="5A38C9"/>
      </a:accent2>
      <a:accent3>
        <a:srgbClr val="3955D7"/>
      </a:accent3>
      <a:accent4>
        <a:srgbClr val="2785C5"/>
      </a:accent4>
      <a:accent5>
        <a:srgbClr val="33BEBC"/>
      </a:accent5>
      <a:accent6>
        <a:srgbClr val="27C581"/>
      </a:accent6>
      <a:hlink>
        <a:srgbClr val="3897A9"/>
      </a:hlink>
      <a:folHlink>
        <a:srgbClr val="7F7F7F"/>
      </a:folHlink>
    </a:clrScheme>
    <a:fontScheme name="Custom 3">
      <a:majorFont>
        <a:latin typeface="Bell MT"/>
        <a:ea typeface=""/>
        <a:cs typeface=""/>
      </a:majorFont>
      <a:minorFont>
        <a:latin typeface="Bell M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5.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6.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7.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8.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Organic</Template>
  <TotalTime>1787</TotalTime>
  <Words>750</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10</vt:i4>
      </vt:variant>
    </vt:vector>
  </HeadingPairs>
  <TitlesOfParts>
    <vt:vector size="31" baseType="lpstr">
      <vt:lpstr>Arial</vt:lpstr>
      <vt:lpstr>Bell MT</vt:lpstr>
      <vt:lpstr>Bookman Old Style</vt:lpstr>
      <vt:lpstr>Calibri</vt:lpstr>
      <vt:lpstr>Calibri Light</vt:lpstr>
      <vt:lpstr>Century Gothic</vt:lpstr>
      <vt:lpstr>Corbel</vt:lpstr>
      <vt:lpstr>Garamond</vt:lpstr>
      <vt:lpstr>Gill Sans MT</vt:lpstr>
      <vt:lpstr>Rockwell</vt:lpstr>
      <vt:lpstr>Times New Roman</vt:lpstr>
      <vt:lpstr>Wingdings</vt:lpstr>
      <vt:lpstr>Wingdings 3</vt:lpstr>
      <vt:lpstr>ThinLineVTI</vt:lpstr>
      <vt:lpstr>Organic</vt:lpstr>
      <vt:lpstr>Ion</vt:lpstr>
      <vt:lpstr>Damask</vt:lpstr>
      <vt:lpstr>Mesh</vt:lpstr>
      <vt:lpstr>Gallery</vt:lpstr>
      <vt:lpstr>Parallax</vt:lpstr>
      <vt:lpstr>Celestial</vt:lpstr>
      <vt:lpstr>Product Analysis and  Customer Lifetime Value</vt:lpstr>
      <vt:lpstr>Overview of Problem</vt:lpstr>
      <vt:lpstr>Review of Data Source</vt:lpstr>
      <vt:lpstr>PowerPoint Presentation</vt:lpstr>
      <vt:lpstr>Descriptive Insights</vt:lpstr>
      <vt:lpstr>PowerPoint Presentation</vt:lpstr>
      <vt:lpstr>ANALYSIS OF Recency frequency AND TOTAL AMOUNT SPENT BY CUSTOMERS</vt:lpstr>
      <vt:lpstr>Predicting 3-month customer lifetime value (CLV) and model interpretation</vt:lpstr>
      <vt:lpstr>Future recommendations/PROPOSAL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 Behaviour Analysis</dc:title>
  <dc:creator>Devashish Patel</dc:creator>
  <cp:lastModifiedBy>Aashutosh Sehgal</cp:lastModifiedBy>
  <cp:revision>48</cp:revision>
  <dcterms:created xsi:type="dcterms:W3CDTF">2022-03-13T17:28:57Z</dcterms:created>
  <dcterms:modified xsi:type="dcterms:W3CDTF">2022-03-31T17:31:46Z</dcterms:modified>
</cp:coreProperties>
</file>